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78" r:id="rId5"/>
    <p:sldId id="277" r:id="rId6"/>
    <p:sldId id="279" r:id="rId7"/>
    <p:sldId id="280" r:id="rId8"/>
    <p:sldId id="281" r:id="rId9"/>
    <p:sldId id="282" r:id="rId10"/>
    <p:sldId id="283" r:id="rId11"/>
    <p:sldId id="285" r:id="rId12"/>
    <p:sldId id="284" r:id="rId13"/>
    <p:sldId id="286" r:id="rId14"/>
    <p:sldId id="287" r:id="rId15"/>
    <p:sldId id="288" r:id="rId16"/>
    <p:sldId id="289" r:id="rId17"/>
    <p:sldId id="290" r:id="rId18"/>
    <p:sldId id="261" r:id="rId19"/>
    <p:sldId id="291" r:id="rId20"/>
    <p:sldId id="292" r:id="rId21"/>
    <p:sldId id="293" r:id="rId22"/>
    <p:sldId id="294" r:id="rId23"/>
    <p:sldId id="262" r:id="rId24"/>
    <p:sldId id="295" r:id="rId25"/>
    <p:sldId id="296" r:id="rId26"/>
    <p:sldId id="297" r:id="rId27"/>
    <p:sldId id="298" r:id="rId28"/>
    <p:sldId id="299" r:id="rId29"/>
    <p:sldId id="300" r:id="rId30"/>
    <p:sldId id="276" r:id="rId31"/>
  </p:sldIdLst>
  <p:sldSz cx="16256000" cy="10160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83"/>
    <p:restoredTop sz="94681"/>
  </p:normalViewPr>
  <p:slideViewPr>
    <p:cSldViewPr snapToGrid="0">
      <p:cViewPr varScale="1">
        <p:scale>
          <a:sx n="61" d="100"/>
          <a:sy n="61" d="100"/>
        </p:scale>
        <p:origin x="99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1" name="Shape 15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6897693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4FBD9F1B-1BB7-4004-820E-6CAD847E2F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10160000"/>
          </a:xfrm>
          <a:prstGeom prst="rect">
            <a:avLst/>
          </a:prstGeom>
        </p:spPr>
      </p:pic>
      <p:sp>
        <p:nvSpPr>
          <p:cNvPr id="14" name="标题文本"/>
          <p:cNvSpPr txBox="1">
            <a:spLocks noGrp="1"/>
          </p:cNvSpPr>
          <p:nvPr>
            <p:ph type="title"/>
          </p:nvPr>
        </p:nvSpPr>
        <p:spPr>
          <a:xfrm>
            <a:off x="437621" y="5531991"/>
            <a:ext cx="10900834" cy="1054018"/>
          </a:xfrm>
          <a:prstGeom prst="rect">
            <a:avLst/>
          </a:prstGeom>
        </p:spPr>
        <p:txBody>
          <a:bodyPr anchor="b"/>
          <a:lstStyle>
            <a:lvl1pPr>
              <a:defRPr sz="5200"/>
            </a:lvl1pPr>
          </a:lstStyle>
          <a:p>
            <a:r>
              <a:t>标题文本</a:t>
            </a:r>
          </a:p>
        </p:txBody>
      </p:sp>
      <p:sp>
        <p:nvSpPr>
          <p:cNvPr id="1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38812E40-B381-432E-8170-694247DA52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76" y="4780580"/>
            <a:ext cx="4216573" cy="4856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从小白到大牛"/>
          <p:cNvSpPr txBox="1"/>
          <p:nvPr userDrawn="1"/>
        </p:nvSpPr>
        <p:spPr>
          <a:xfrm>
            <a:off x="351711" y="3449611"/>
            <a:ext cx="7140842" cy="1030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2916" tIns="52916" rIns="52916" bIns="52916" anchor="ctr">
            <a:spAutoFit/>
          </a:bodyPr>
          <a:lstStyle>
            <a:lvl1pPr>
              <a:defRPr sz="6400">
                <a:latin typeface="Lantinghei SC Heavy"/>
                <a:ea typeface="Lantinghei SC Heavy"/>
                <a:cs typeface="Lantinghei SC Heavy"/>
                <a:sym typeface="Lantinghei SC Heavy"/>
              </a:defRPr>
            </a:lvl1pPr>
          </a:lstStyle>
          <a:p>
            <a:r>
              <a:rPr lang="en-US" altLang="zh-CN" sz="6000" spc="600" dirty="0" smtClean="0"/>
              <a:t>Python</a:t>
            </a:r>
            <a:r>
              <a:rPr lang="zh-CN" altLang="en-US" sz="6000" spc="600" dirty="0" smtClean="0"/>
              <a:t>编程指南</a:t>
            </a:r>
            <a:endParaRPr sz="6000" spc="600"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677583" y="6627812"/>
            <a:ext cx="10900834" cy="4953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7" name="“在此键入引文。”"/>
          <p:cNvSpPr>
            <a:spLocks noGrp="1"/>
          </p:cNvSpPr>
          <p:nvPr>
            <p:ph type="body" sz="quarter" idx="14"/>
          </p:nvPr>
        </p:nvSpPr>
        <p:spPr>
          <a:xfrm>
            <a:off x="2677583" y="4412720"/>
            <a:ext cx="10900834" cy="77893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“在此键入引文。”</a:t>
            </a:r>
          </a:p>
        </p:txBody>
      </p:sp>
      <p:sp>
        <p:nvSpPr>
          <p:cNvPr id="9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图像"/>
          <p:cNvSpPr>
            <a:spLocks noGrp="1"/>
          </p:cNvSpPr>
          <p:nvPr>
            <p:ph type="pic" idx="13"/>
          </p:nvPr>
        </p:nvSpPr>
        <p:spPr>
          <a:xfrm>
            <a:off x="1354666" y="0"/>
            <a:ext cx="13541060" cy="10160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代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0411BA6-DAD3-4828-A878-C7DC61DDE6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10160000"/>
          </a:xfrm>
          <a:prstGeom prst="rect">
            <a:avLst/>
          </a:prstGeom>
        </p:spPr>
      </p:pic>
      <p:pic>
        <p:nvPicPr>
          <p:cNvPr id="114" name="矩形" descr="矩形"/>
          <p:cNvPicPr>
            <a:picLocks/>
          </p:cNvPicPr>
          <p:nvPr/>
        </p:nvPicPr>
        <p:blipFill>
          <a:blip r:embed="rId3">
            <a:alphaModFix amt="83528"/>
            <a:extLst/>
          </a:blip>
          <a:stretch>
            <a:fillRect/>
          </a:stretch>
        </p:blipFill>
        <p:spPr>
          <a:xfrm>
            <a:off x="797454" y="1940414"/>
            <a:ext cx="13118570" cy="6967710"/>
          </a:xfrm>
          <a:prstGeom prst="rect">
            <a:avLst/>
          </a:prstGeom>
          <a:effectLst>
            <a:outerShdw blurRad="38100" dist="12700" dir="3685043" rotWithShape="0">
              <a:srgbClr val="000000">
                <a:alpha val="0"/>
              </a:srgbClr>
            </a:outerShdw>
          </a:effectLst>
        </p:spPr>
      </p:pic>
      <p:sp>
        <p:nvSpPr>
          <p:cNvPr id="115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67920" y="1951302"/>
            <a:ext cx="5556251" cy="42730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0"/>
              </a:spcBef>
              <a:buSzTx/>
              <a:buNone/>
              <a:defRPr sz="2800"/>
            </a:lvl1pPr>
            <a:lvl2pPr marL="0" indent="228600">
              <a:spcBef>
                <a:spcPts val="1000"/>
              </a:spcBef>
              <a:buSzTx/>
              <a:buNone/>
              <a:defRPr sz="2800"/>
            </a:lvl2pPr>
            <a:lvl3pPr marL="0" indent="457200">
              <a:spcBef>
                <a:spcPts val="1000"/>
              </a:spcBef>
              <a:buSzTx/>
              <a:buNone/>
              <a:defRPr sz="2800"/>
            </a:lvl3pPr>
            <a:lvl4pPr marL="0" indent="685800">
              <a:spcBef>
                <a:spcPts val="1000"/>
              </a:spcBef>
              <a:buSzTx/>
              <a:buNone/>
              <a:defRPr sz="2800"/>
            </a:lvl4pPr>
            <a:lvl5pPr marL="0" indent="914400">
              <a:spcBef>
                <a:spcPts val="1000"/>
              </a:spcBef>
              <a:buSzTx/>
              <a:buNone/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6" name="线条"/>
          <p:cNvSpPr/>
          <p:nvPr/>
        </p:nvSpPr>
        <p:spPr>
          <a:xfrm>
            <a:off x="820930" y="1719791"/>
            <a:ext cx="14614140" cy="1"/>
          </a:xfrm>
          <a:prstGeom prst="line">
            <a:avLst/>
          </a:prstGeom>
          <a:ln w="12700">
            <a:solidFill>
              <a:srgbClr val="53585F"/>
            </a:solidFill>
            <a:miter lim="400000"/>
          </a:ln>
        </p:spPr>
        <p:txBody>
          <a:bodyPr lIns="52916" tIns="52916" rIns="52916" bIns="52916" anchor="ctr"/>
          <a:lstStyle/>
          <a:p>
            <a:pPr>
              <a:defRPr sz="2400"/>
            </a:pPr>
            <a:endParaRPr/>
          </a:p>
        </p:txBody>
      </p:sp>
      <p:sp>
        <p:nvSpPr>
          <p:cNvPr id="117" name="标题文本"/>
          <p:cNvSpPr txBox="1"/>
          <p:nvPr/>
        </p:nvSpPr>
        <p:spPr>
          <a:xfrm>
            <a:off x="728133" y="704585"/>
            <a:ext cx="11562292" cy="2182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2916" tIns="52916" rIns="52916" bIns="52916">
            <a:normAutofit/>
          </a:bodyPr>
          <a:lstStyle>
            <a:lvl1pPr algn="l">
              <a:defRPr sz="620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标题文本</a:t>
            </a:r>
          </a:p>
        </p:txBody>
      </p:sp>
      <p:sp>
        <p:nvSpPr>
          <p:cNvPr id="11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F677D9DD-9371-4443-98E9-08609D48A5F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2509" y="8365787"/>
            <a:ext cx="1470112" cy="1656894"/>
          </a:xfrm>
          <a:prstGeom prst="rect">
            <a:avLst/>
          </a:prstGeom>
          <a:ln>
            <a:noFill/>
          </a:ln>
          <a:effectLst>
            <a:outerShdw blurRad="292100" dist="139700" dir="2700000" sx="89000" sy="89000" algn="tl" rotWithShape="0">
              <a:srgbClr val="333333">
                <a:alpha val="47000"/>
              </a:srgbClr>
            </a:outerShdw>
          </a:effectLst>
        </p:spPr>
      </p:pic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4DE05C81-B015-4055-8380-27B5978086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10160000"/>
          </a:xfrm>
          <a:prstGeom prst="rect">
            <a:avLst/>
          </a:prstGeom>
        </p:spPr>
      </p:pic>
      <p:sp>
        <p:nvSpPr>
          <p:cNvPr id="12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F677D9DD-9371-4443-98E9-08609D48A5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2509" y="8365787"/>
            <a:ext cx="1470112" cy="1656894"/>
          </a:xfrm>
          <a:prstGeom prst="rect">
            <a:avLst/>
          </a:prstGeom>
          <a:ln>
            <a:noFill/>
          </a:ln>
          <a:effectLst>
            <a:outerShdw blurRad="292100" dist="139700" dir="2700000" sx="89000" sy="89000" algn="tl" rotWithShape="0">
              <a:srgbClr val="333333">
                <a:alpha val="47000"/>
              </a:srgbClr>
            </a:outerShdw>
          </a:effectLst>
        </p:spPr>
      </p:pic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谢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PT-3的副本副本.jpg" descr="PPT-3的副本副本.jp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6256000" cy="1016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四级（标题＋详细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线条"/>
          <p:cNvSpPr/>
          <p:nvPr/>
        </p:nvSpPr>
        <p:spPr>
          <a:xfrm>
            <a:off x="1857438" y="1514739"/>
            <a:ext cx="12417508" cy="37"/>
          </a:xfrm>
          <a:prstGeom prst="line">
            <a:avLst/>
          </a:prstGeom>
          <a:ln w="12700">
            <a:solidFill>
              <a:srgbClr val="000000">
                <a:alpha val="50000"/>
              </a:srgbClr>
            </a:solidFill>
            <a:miter lim="400000"/>
          </a:ln>
        </p:spPr>
        <p:txBody>
          <a:bodyPr lIns="52916" tIns="52916" rIns="52916" bIns="52916" anchor="ctr"/>
          <a:lstStyle/>
          <a:p>
            <a:pPr algn="l" defTabSz="47625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2" name="国际化与本地化是相反的过程"/>
          <p:cNvSpPr txBox="1">
            <a:spLocks noGrp="1"/>
          </p:cNvSpPr>
          <p:nvPr>
            <p:ph type="body" sz="quarter" idx="13"/>
          </p:nvPr>
        </p:nvSpPr>
        <p:spPr>
          <a:xfrm>
            <a:off x="1857375" y="509323"/>
            <a:ext cx="11509375" cy="952501"/>
          </a:xfrm>
          <a:prstGeom prst="rect">
            <a:avLst/>
          </a:prstGeom>
        </p:spPr>
        <p:txBody>
          <a:bodyPr>
            <a:spAutoFit/>
          </a:bodyPr>
          <a:lstStyle>
            <a:lvl1pPr marL="357187" indent="-357187" defTabSz="476250">
              <a:spcBef>
                <a:spcPts val="0"/>
              </a:spcBef>
              <a:buSzTx/>
              <a:buNone/>
              <a:defRPr sz="660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国际化与本地化是相反的过程</a:t>
            </a:r>
          </a:p>
        </p:txBody>
      </p:sp>
      <p:sp>
        <p:nvSpPr>
          <p:cNvPr id="143" name="❖ UIBarButtonSystemItemDone"/>
          <p:cNvSpPr txBox="1">
            <a:spLocks noGrp="1"/>
          </p:cNvSpPr>
          <p:nvPr>
            <p:ph type="body" sz="quarter" idx="14"/>
          </p:nvPr>
        </p:nvSpPr>
        <p:spPr>
          <a:xfrm>
            <a:off x="1473729" y="1561041"/>
            <a:ext cx="9154584" cy="1071564"/>
          </a:xfrm>
          <a:prstGeom prst="rect">
            <a:avLst/>
          </a:prstGeom>
        </p:spPr>
        <p:txBody>
          <a:bodyPr>
            <a:spAutoFit/>
          </a:bodyPr>
          <a:lstStyle>
            <a:lvl1pPr marL="773906" indent="-297656" defTabSz="476250">
              <a:lnSpc>
                <a:spcPct val="150000"/>
              </a:lnSpc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❖ UIBarButtonSystemItemDone</a:t>
            </a:r>
          </a:p>
        </p:txBody>
      </p:sp>
      <p:sp>
        <p:nvSpPr>
          <p:cNvPr id="14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862402" y="9458853"/>
            <a:ext cx="347134" cy="372534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文本"/>
          <p:cNvSpPr txBox="1">
            <a:spLocks noGrp="1"/>
          </p:cNvSpPr>
          <p:nvPr>
            <p:ph type="title"/>
          </p:nvPr>
        </p:nvSpPr>
        <p:spPr>
          <a:xfrm>
            <a:off x="3014927" y="2700602"/>
            <a:ext cx="10226146" cy="3439584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r>
              <a:t>标题文本</a:t>
            </a:r>
          </a:p>
        </p:txBody>
      </p:sp>
      <p:sp>
        <p:nvSpPr>
          <p:cNvPr id="2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" name="组 1"/>
          <p:cNvGrpSpPr/>
          <p:nvPr userDrawn="1"/>
        </p:nvGrpSpPr>
        <p:grpSpPr>
          <a:xfrm>
            <a:off x="0" y="0"/>
            <a:ext cx="16256000" cy="10160000"/>
            <a:chOff x="0" y="0"/>
            <a:chExt cx="16256000" cy="10160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xmlns="" id="{8E5A2983-C60A-4F3A-9C0F-1F296DDA55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6256000" cy="101600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xmlns="" id="{04023B6A-0B51-40E6-B173-ED1BF67CAB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31982" y="8110088"/>
              <a:ext cx="1326003" cy="1527359"/>
            </a:xfrm>
            <a:prstGeom prst="rect">
              <a:avLst/>
            </a:prstGeom>
            <a:ln>
              <a:noFill/>
            </a:ln>
            <a:effectLst>
              <a:outerShdw blurRad="292100" dist="139700" dir="2700000" sx="89000" sy="89000" algn="tl" rotWithShape="0">
                <a:srgbClr val="333333">
                  <a:alpha val="47000"/>
                </a:srgbClr>
              </a:outerShdw>
            </a:effectLst>
          </p:spPr>
        </p:pic>
        <p:sp>
          <p:nvSpPr>
            <p:cNvPr id="6" name="矩形 5"/>
            <p:cNvSpPr/>
            <p:nvPr userDrawn="1"/>
          </p:nvSpPr>
          <p:spPr>
            <a:xfrm>
              <a:off x="10097312" y="8617527"/>
              <a:ext cx="4271327" cy="637309"/>
            </a:xfrm>
            <a:prstGeom prst="rect">
              <a:avLst/>
            </a:prstGeom>
            <a:solidFill>
              <a:srgbClr val="A2B3B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2916" tIns="52916" rIns="52916" bIns="52916" numCol="1" spcCol="38100" rtlCol="0" anchor="ctr">
              <a:spAutoFit/>
            </a:bodyPr>
            <a:lstStyle/>
            <a:p>
              <a:pPr marL="0" marR="0" indent="0" algn="ctr" defTabSz="60854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文本"/>
          <p:cNvSpPr txBox="1">
            <a:spLocks noGrp="1"/>
          </p:cNvSpPr>
          <p:nvPr>
            <p:ph type="title"/>
          </p:nvPr>
        </p:nvSpPr>
        <p:spPr>
          <a:xfrm>
            <a:off x="3014927" y="3327135"/>
            <a:ext cx="10226146" cy="3439584"/>
          </a:xfrm>
          <a:prstGeom prst="rect">
            <a:avLst/>
          </a:prstGeom>
        </p:spPr>
        <p:txBody>
          <a:bodyPr anchor="ctr"/>
          <a:lstStyle>
            <a:lvl1pPr algn="ctr">
              <a:defRPr sz="5200"/>
            </a:lvl1pPr>
          </a:lstStyle>
          <a:p>
            <a:r>
              <a:t>标题文本</a:t>
            </a:r>
          </a:p>
        </p:txBody>
      </p:sp>
      <p:sp>
        <p:nvSpPr>
          <p:cNvPr id="3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 2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文本"/>
          <p:cNvSpPr txBox="1">
            <a:spLocks noGrp="1"/>
          </p:cNvSpPr>
          <p:nvPr>
            <p:ph type="title"/>
          </p:nvPr>
        </p:nvSpPr>
        <p:spPr>
          <a:xfrm>
            <a:off x="3014927" y="3327135"/>
            <a:ext cx="10226146" cy="3439584"/>
          </a:xfrm>
          <a:prstGeom prst="rect">
            <a:avLst/>
          </a:prstGeom>
        </p:spPr>
        <p:txBody>
          <a:bodyPr anchor="ctr"/>
          <a:lstStyle>
            <a:lvl1pPr algn="ctr">
              <a:defRPr sz="5200"/>
            </a:lvl1pPr>
          </a:lstStyle>
          <a:p>
            <a:r>
              <a:t>标题文本</a:t>
            </a:r>
          </a:p>
        </p:txBody>
      </p:sp>
      <p:sp>
        <p:nvSpPr>
          <p:cNvPr id="4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" name="组 1"/>
          <p:cNvGrpSpPr/>
          <p:nvPr userDrawn="1"/>
        </p:nvGrpSpPr>
        <p:grpSpPr>
          <a:xfrm>
            <a:off x="0" y="0"/>
            <a:ext cx="16256000" cy="10160000"/>
            <a:chOff x="0" y="0"/>
            <a:chExt cx="16256000" cy="10160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xmlns="" id="{CCF50273-6659-432A-A27F-1FA21AF744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6256000" cy="101600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xmlns="" id="{04023B6A-0B51-40E6-B173-ED1BF67CAB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31982" y="8110088"/>
              <a:ext cx="1326003" cy="1527359"/>
            </a:xfrm>
            <a:prstGeom prst="rect">
              <a:avLst/>
            </a:prstGeom>
            <a:ln>
              <a:noFill/>
            </a:ln>
            <a:effectLst>
              <a:outerShdw blurRad="292100" dist="139700" dir="2700000" sx="89000" sy="89000" algn="tl" rotWithShape="0">
                <a:srgbClr val="333333">
                  <a:alpha val="47000"/>
                </a:srgbClr>
              </a:outerShdw>
            </a:effectLst>
          </p:spPr>
        </p:pic>
        <p:sp>
          <p:nvSpPr>
            <p:cNvPr id="6" name="矩形 5"/>
            <p:cNvSpPr/>
            <p:nvPr userDrawn="1"/>
          </p:nvSpPr>
          <p:spPr>
            <a:xfrm>
              <a:off x="10097312" y="8617527"/>
              <a:ext cx="4271327" cy="637309"/>
            </a:xfrm>
            <a:prstGeom prst="rect">
              <a:avLst/>
            </a:prstGeom>
            <a:solidFill>
              <a:srgbClr val="A2B3B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2916" tIns="52916" rIns="52916" bIns="52916" numCol="1" spcCol="38100" rtlCol="0" anchor="ctr">
              <a:spAutoFit/>
            </a:bodyPr>
            <a:lstStyle/>
            <a:p>
              <a:pPr marL="0" marR="0" indent="0" algn="ctr" defTabSz="60854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正文级别 1…"/>
          <p:cNvSpPr txBox="1">
            <a:spLocks noGrp="1"/>
          </p:cNvSpPr>
          <p:nvPr>
            <p:ph type="body" idx="1"/>
          </p:nvPr>
        </p:nvSpPr>
        <p:spPr>
          <a:xfrm>
            <a:off x="2706687" y="1805781"/>
            <a:ext cx="11562292" cy="6548438"/>
          </a:xfrm>
          <a:prstGeom prst="rect">
            <a:avLst/>
          </a:prstGeom>
        </p:spPr>
        <p:txBody>
          <a:bodyPr/>
          <a:lstStyle>
            <a:lvl1pPr>
              <a:spcBef>
                <a:spcPts val="2600"/>
              </a:spcBef>
              <a:buClr>
                <a:srgbClr val="FF9300"/>
              </a:buClr>
              <a:buSzPct val="120000"/>
              <a:buChar char="๏"/>
            </a:lvl1pPr>
            <a:lvl2pPr>
              <a:spcBef>
                <a:spcPts val="2600"/>
              </a:spcBef>
              <a:buClr>
                <a:srgbClr val="FF9300"/>
              </a:buClr>
              <a:buChar char="๏"/>
            </a:lvl2pPr>
            <a:lvl3pPr>
              <a:spcBef>
                <a:spcPts val="2600"/>
              </a:spcBef>
              <a:buClr>
                <a:srgbClr val="FF9300"/>
              </a:buClr>
              <a:buChar char="๏"/>
            </a:lvl3pPr>
            <a:lvl4pPr>
              <a:spcBef>
                <a:spcPts val="2600"/>
              </a:spcBef>
              <a:buClr>
                <a:srgbClr val="FF9300"/>
              </a:buClr>
              <a:buChar char="๏"/>
            </a:lvl4pPr>
            <a:lvl5pPr>
              <a:spcBef>
                <a:spcPts val="2600"/>
              </a:spcBef>
              <a:buClr>
                <a:srgbClr val="FF9300"/>
              </a:buClr>
              <a:buChar char="๏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" name="标题文本"/>
          <p:cNvSpPr txBox="1">
            <a:spLocks noGrp="1"/>
          </p:cNvSpPr>
          <p:nvPr>
            <p:ph type="title"/>
          </p:nvPr>
        </p:nvSpPr>
        <p:spPr>
          <a:xfrm>
            <a:off x="747183" y="551127"/>
            <a:ext cx="11562292" cy="1174949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图像"/>
          <p:cNvSpPr>
            <a:spLocks noGrp="1"/>
          </p:cNvSpPr>
          <p:nvPr>
            <p:ph type="pic" sz="half" idx="13"/>
          </p:nvPr>
        </p:nvSpPr>
        <p:spPr>
          <a:xfrm>
            <a:off x="8437562" y="2051579"/>
            <a:ext cx="5556251" cy="65484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2414587" y="3270779"/>
            <a:ext cx="5556251" cy="6548438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2600"/>
              </a:spcBef>
              <a:buClr>
                <a:srgbClr val="FF9300"/>
              </a:buClr>
              <a:buSzPct val="120000"/>
              <a:buChar char="๏"/>
              <a:defRPr sz="2800"/>
            </a:lvl1pPr>
            <a:lvl2pPr marL="685800" indent="-342900">
              <a:spcBef>
                <a:spcPts val="2600"/>
              </a:spcBef>
              <a:buClr>
                <a:srgbClr val="FF9300"/>
              </a:buClr>
              <a:buChar char="๏"/>
              <a:defRPr sz="2800"/>
            </a:lvl2pPr>
            <a:lvl3pPr marL="1028700" indent="-342900">
              <a:spcBef>
                <a:spcPts val="2600"/>
              </a:spcBef>
              <a:buClr>
                <a:srgbClr val="FF9300"/>
              </a:buClr>
              <a:buChar char="๏"/>
              <a:defRPr sz="2800"/>
            </a:lvl3pPr>
            <a:lvl4pPr marL="1371600" indent="-342900">
              <a:spcBef>
                <a:spcPts val="2600"/>
              </a:spcBef>
              <a:buClr>
                <a:srgbClr val="FF9300"/>
              </a:buClr>
              <a:buChar char="๏"/>
              <a:defRPr sz="2800"/>
            </a:lvl4pPr>
            <a:lvl5pPr marL="1714500" indent="-342900">
              <a:spcBef>
                <a:spcPts val="2600"/>
              </a:spcBef>
              <a:buClr>
                <a:srgbClr val="FF9300"/>
              </a:buClr>
              <a:buChar char="๏"/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9" name="标题文本"/>
          <p:cNvSpPr txBox="1">
            <a:spLocks noGrp="1"/>
          </p:cNvSpPr>
          <p:nvPr>
            <p:ph type="title"/>
          </p:nvPr>
        </p:nvSpPr>
        <p:spPr>
          <a:xfrm>
            <a:off x="705379" y="603018"/>
            <a:ext cx="13095750" cy="109154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D00CA457-706D-4A81-9077-E81835A1B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10160000"/>
          </a:xfrm>
          <a:prstGeom prst="rect">
            <a:avLst/>
          </a:prstGeom>
        </p:spPr>
      </p:pic>
      <p:sp>
        <p:nvSpPr>
          <p:cNvPr id="78" name="正文级别 1…"/>
          <p:cNvSpPr txBox="1">
            <a:spLocks noGrp="1"/>
          </p:cNvSpPr>
          <p:nvPr>
            <p:ph type="body" idx="1"/>
          </p:nvPr>
        </p:nvSpPr>
        <p:spPr>
          <a:xfrm>
            <a:off x="3352270" y="1230312"/>
            <a:ext cx="11562293" cy="7514167"/>
          </a:xfrm>
          <a:prstGeom prst="rect">
            <a:avLst/>
          </a:prstGeom>
        </p:spPr>
        <p:txBody>
          <a:bodyPr/>
          <a:lstStyle>
            <a:lvl1pPr>
              <a:spcBef>
                <a:spcPts val="2600"/>
              </a:spcBef>
              <a:buClr>
                <a:srgbClr val="FF9300"/>
              </a:buClr>
              <a:buSzPct val="120000"/>
              <a:buChar char="๏"/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  <a:lvl2pPr>
              <a:spcBef>
                <a:spcPts val="2600"/>
              </a:spcBef>
              <a:buClr>
                <a:srgbClr val="FF9300"/>
              </a:buClr>
              <a:buChar char="๏"/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2pPr>
            <a:lvl3pPr>
              <a:spcBef>
                <a:spcPts val="2600"/>
              </a:spcBef>
              <a:buClr>
                <a:srgbClr val="FF9300"/>
              </a:buClr>
              <a:buChar char="๏"/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3pPr>
            <a:lvl4pPr>
              <a:spcBef>
                <a:spcPts val="2600"/>
              </a:spcBef>
              <a:buClr>
                <a:srgbClr val="FF9300"/>
              </a:buClr>
              <a:buChar char="๏"/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4pPr>
            <a:lvl5pPr>
              <a:spcBef>
                <a:spcPts val="2600"/>
              </a:spcBef>
              <a:buClr>
                <a:srgbClr val="FF9300"/>
              </a:buClr>
              <a:buChar char="๏"/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F677D9DD-9371-4443-98E9-08609D48A5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2509" y="8365787"/>
            <a:ext cx="1470112" cy="1656894"/>
          </a:xfrm>
          <a:prstGeom prst="rect">
            <a:avLst/>
          </a:prstGeom>
          <a:ln>
            <a:noFill/>
          </a:ln>
          <a:effectLst>
            <a:outerShdw blurRad="292100" dist="139700" dir="2700000" sx="89000" sy="89000" algn="tl" rotWithShape="0">
              <a:srgbClr val="333333">
                <a:alpha val="47000"/>
              </a:srgbClr>
            </a:outerShdw>
          </a:effectLst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图像"/>
          <p:cNvSpPr>
            <a:spLocks noGrp="1"/>
          </p:cNvSpPr>
          <p:nvPr>
            <p:ph type="pic" sz="half" idx="13"/>
          </p:nvPr>
        </p:nvSpPr>
        <p:spPr>
          <a:xfrm>
            <a:off x="2346854" y="926041"/>
            <a:ext cx="5556251" cy="83079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图像"/>
          <p:cNvSpPr>
            <a:spLocks noGrp="1"/>
          </p:cNvSpPr>
          <p:nvPr>
            <p:ph type="pic" sz="quarter" idx="14"/>
          </p:nvPr>
        </p:nvSpPr>
        <p:spPr>
          <a:xfrm>
            <a:off x="8352895" y="5304895"/>
            <a:ext cx="5556251" cy="392906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8" name="图像"/>
          <p:cNvSpPr>
            <a:spLocks noGrp="1"/>
          </p:cNvSpPr>
          <p:nvPr>
            <p:ph type="pic" sz="quarter" idx="15"/>
          </p:nvPr>
        </p:nvSpPr>
        <p:spPr>
          <a:xfrm>
            <a:off x="8359373" y="926041"/>
            <a:ext cx="5556250" cy="392906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2.jpg"/><Relationship Id="rId18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D7D78142-210F-432E-B8B4-0321545944F2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10160000"/>
          </a:xfrm>
          <a:prstGeom prst="rect">
            <a:avLst/>
          </a:prstGeom>
        </p:spPr>
      </p:pic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728133" y="569118"/>
            <a:ext cx="13704028" cy="1016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2916" tIns="52916" rIns="52916" bIns="52916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线条"/>
          <p:cNvSpPr/>
          <p:nvPr/>
        </p:nvSpPr>
        <p:spPr>
          <a:xfrm>
            <a:off x="820930" y="1719791"/>
            <a:ext cx="14614140" cy="1"/>
          </a:xfrm>
          <a:prstGeom prst="line">
            <a:avLst/>
          </a:prstGeom>
          <a:ln w="12700">
            <a:solidFill>
              <a:srgbClr val="53585F"/>
            </a:solidFill>
            <a:miter lim="400000"/>
          </a:ln>
        </p:spPr>
        <p:txBody>
          <a:bodyPr lIns="52916" tIns="52916" rIns="52916" bIns="52916" anchor="ctr"/>
          <a:lstStyle/>
          <a:p>
            <a:pPr>
              <a:defRPr sz="2400"/>
            </a:pPr>
            <a:endParaRPr/>
          </a:p>
        </p:txBody>
      </p:sp>
      <p:sp>
        <p:nvSpPr>
          <p:cNvPr id="5" name="正文级别 1…"/>
          <p:cNvSpPr txBox="1">
            <a:spLocks noGrp="1"/>
          </p:cNvSpPr>
          <p:nvPr>
            <p:ph type="body" idx="1"/>
          </p:nvPr>
        </p:nvSpPr>
        <p:spPr>
          <a:xfrm>
            <a:off x="2346854" y="2711979"/>
            <a:ext cx="11562292" cy="6548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2916" tIns="52916" rIns="52916" bIns="52916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7935017" y="9637447"/>
            <a:ext cx="372737" cy="385234"/>
          </a:xfrm>
          <a:prstGeom prst="rect">
            <a:avLst/>
          </a:prstGeom>
          <a:ln w="12700">
            <a:miter lim="400000"/>
          </a:ln>
        </p:spPr>
        <p:txBody>
          <a:bodyPr wrap="none" lIns="52916" tIns="52916" rIns="52916" bIns="52916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F677D9DD-9371-4443-98E9-08609D48A5FC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2509" y="8365787"/>
            <a:ext cx="1470112" cy="1656894"/>
          </a:xfrm>
          <a:prstGeom prst="rect">
            <a:avLst/>
          </a:prstGeom>
          <a:ln>
            <a:noFill/>
          </a:ln>
          <a:effectLst>
            <a:outerShdw blurRad="292100" dist="139700" dir="2700000" sx="89000" sy="89000" algn="tl" rotWithShape="0">
              <a:srgbClr val="333333">
                <a:alpha val="47000"/>
              </a:srgbClr>
            </a:outerShdw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60854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冬青黑体简体中文 W3"/>
          <a:ea typeface="冬青黑体简体中文 W3"/>
          <a:cs typeface="冬青黑体简体中文 W3"/>
          <a:sym typeface="冬青黑体简体中文 W3"/>
        </a:defRPr>
      </a:lvl1pPr>
      <a:lvl2pPr marL="0" marR="0" indent="228600" algn="l" defTabSz="60854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冬青黑体简体中文 W3"/>
          <a:ea typeface="冬青黑体简体中文 W3"/>
          <a:cs typeface="冬青黑体简体中文 W3"/>
          <a:sym typeface="冬青黑体简体中文 W3"/>
        </a:defRPr>
      </a:lvl2pPr>
      <a:lvl3pPr marL="0" marR="0" indent="457200" algn="l" defTabSz="60854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冬青黑体简体中文 W3"/>
          <a:ea typeface="冬青黑体简体中文 W3"/>
          <a:cs typeface="冬青黑体简体中文 W3"/>
          <a:sym typeface="冬青黑体简体中文 W3"/>
        </a:defRPr>
      </a:lvl3pPr>
      <a:lvl4pPr marL="0" marR="0" indent="685800" algn="l" defTabSz="60854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冬青黑体简体中文 W3"/>
          <a:ea typeface="冬青黑体简体中文 W3"/>
          <a:cs typeface="冬青黑体简体中文 W3"/>
          <a:sym typeface="冬青黑体简体中文 W3"/>
        </a:defRPr>
      </a:lvl4pPr>
      <a:lvl5pPr marL="0" marR="0" indent="914400" algn="l" defTabSz="60854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冬青黑体简体中文 W3"/>
          <a:ea typeface="冬青黑体简体中文 W3"/>
          <a:cs typeface="冬青黑体简体中文 W3"/>
          <a:sym typeface="冬青黑体简体中文 W3"/>
        </a:defRPr>
      </a:lvl5pPr>
      <a:lvl6pPr marL="0" marR="0" indent="1143000" algn="l" defTabSz="60854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冬青黑体简体中文 W3"/>
          <a:ea typeface="冬青黑体简体中文 W3"/>
          <a:cs typeface="冬青黑体简体中文 W3"/>
          <a:sym typeface="冬青黑体简体中文 W3"/>
        </a:defRPr>
      </a:lvl6pPr>
      <a:lvl7pPr marL="0" marR="0" indent="1371600" algn="l" defTabSz="60854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冬青黑体简体中文 W3"/>
          <a:ea typeface="冬青黑体简体中文 W3"/>
          <a:cs typeface="冬青黑体简体中文 W3"/>
          <a:sym typeface="冬青黑体简体中文 W3"/>
        </a:defRPr>
      </a:lvl7pPr>
      <a:lvl8pPr marL="0" marR="0" indent="1600200" algn="l" defTabSz="60854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冬青黑体简体中文 W3"/>
          <a:ea typeface="冬青黑体简体中文 W3"/>
          <a:cs typeface="冬青黑体简体中文 W3"/>
          <a:sym typeface="冬青黑体简体中文 W3"/>
        </a:defRPr>
      </a:lvl8pPr>
      <a:lvl9pPr marL="0" marR="0" indent="1828800" algn="l" defTabSz="60854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冬青黑体简体中文 W3"/>
          <a:ea typeface="冬青黑体简体中文 W3"/>
          <a:cs typeface="冬青黑体简体中文 W3"/>
          <a:sym typeface="冬青黑体简体中文 W3"/>
        </a:defRPr>
      </a:lvl9pPr>
    </p:titleStyle>
    <p:bodyStyle>
      <a:lvl1pPr marL="4445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第10章 函数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编程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10.1  函数声明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15.3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Python DB-API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47465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参数列表语法"/>
          <p:cNvSpPr txBox="1">
            <a:spLocks noGrp="1"/>
          </p:cNvSpPr>
          <p:nvPr>
            <p:ph type="title"/>
          </p:nvPr>
        </p:nvSpPr>
        <p:spPr>
          <a:xfrm>
            <a:off x="747182" y="551127"/>
            <a:ext cx="14405731" cy="117494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Python DB-API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规范涉及到三种不同的角色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689" y="2291951"/>
            <a:ext cx="8945880" cy="444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905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10.1  函数声明…"/>
          <p:cNvSpPr txBox="1">
            <a:spLocks noGrp="1"/>
          </p:cNvSpPr>
          <p:nvPr>
            <p:ph type="body" idx="1"/>
          </p:nvPr>
        </p:nvSpPr>
        <p:spPr>
          <a:xfrm>
            <a:off x="2706687" y="2085181"/>
            <a:ext cx="11562292" cy="65484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官方制定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 DB-API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规范，这个规范包括：全局变量、连接、游标、数据类型和异常等内容。目前最新的是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 DB-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API2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规范。</a:t>
            </a:r>
          </a:p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数据库厂商为了支持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语言访问自己的数据库，他们根据这些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 DB-API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规范提供了具体的实现类，如连接和游标对象具体实现方式。当然针对某种数据库也可能有其他第三方具体实现。</a:t>
            </a:r>
          </a:p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对于开发人员而言，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 DB-API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规范提供了一致的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API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接口，开发人员不用关心实现接口的细节。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295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10.2.1  无返回数据与Unit类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15.3.1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建立数据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连接 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//代码文件：chapter10/src/com/a51work6/section2/ch10.2.1.kt…"/>
          <p:cNvSpPr txBox="1"/>
          <p:nvPr/>
        </p:nvSpPr>
        <p:spPr>
          <a:xfrm>
            <a:off x="2267479" y="3935528"/>
            <a:ext cx="11721042" cy="2930075"/>
          </a:xfrm>
          <a:prstGeom prst="rect">
            <a:avLst/>
          </a:prstGeom>
          <a:solidFill>
            <a:srgbClr val="FFF995"/>
          </a:solidFill>
          <a:ln w="3175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0729" tIns="330729" rIns="330729" bIns="330729" anchor="ctr">
            <a:spAutoFit/>
          </a:bodyPr>
          <a:lstStyle/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pymysql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connection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pymysql.connect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(host='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localhost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user='root',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password='12345',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database='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mydb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charset='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utf8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27511296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10.1  函数声明…"/>
          <p:cNvSpPr txBox="1">
            <a:spLocks noGrp="1"/>
          </p:cNvSpPr>
          <p:nvPr>
            <p:ph type="body" idx="1"/>
          </p:nvPr>
        </p:nvSpPr>
        <p:spPr>
          <a:xfrm>
            <a:off x="2706687" y="2085181"/>
            <a:ext cx="11562292" cy="65484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host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。数据库主机名或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IP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地址。 </a:t>
            </a:r>
          </a:p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port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。连接数据库端口号。  </a:t>
            </a:r>
          </a:p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user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。访问数据库账号。</a:t>
            </a:r>
          </a:p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password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或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passwd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。访问数据库密码。  </a:t>
            </a:r>
          </a:p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database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或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db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。数据库中的库名。 </a:t>
            </a:r>
          </a:p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charset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。数据库编码格式。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47183" y="551127"/>
            <a:ext cx="14775846" cy="1174949"/>
          </a:xfrm>
        </p:spPr>
        <p:txBody>
          <a:bodyPr>
            <a:normAutofit fontScale="90000"/>
          </a:bodyPr>
          <a:lstStyle/>
          <a:p>
            <a:r>
              <a:rPr lang="en-US" altLang="zh-CN" dirty="0" err="1"/>
              <a:t>pymysql.connect</a:t>
            </a:r>
            <a:r>
              <a:rPr lang="en-US" altLang="zh-CN" dirty="0"/>
              <a:t>()</a:t>
            </a:r>
            <a:r>
              <a:rPr lang="zh-CN" altLang="en-US" dirty="0"/>
              <a:t>函数中常用的连接参数有：</a:t>
            </a:r>
          </a:p>
        </p:txBody>
      </p:sp>
    </p:spTree>
    <p:extLst>
      <p:ext uri="{BB962C8B-B14F-4D97-AF65-F5344CB8AC3E}">
        <p14:creationId xmlns:p14="http://schemas.microsoft.com/office/powerpoint/2010/main" val="28664749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10.1  函数声明…"/>
          <p:cNvSpPr txBox="1">
            <a:spLocks noGrp="1"/>
          </p:cNvSpPr>
          <p:nvPr>
            <p:ph type="body" idx="1"/>
          </p:nvPr>
        </p:nvSpPr>
        <p:spPr>
          <a:xfrm>
            <a:off x="2706687" y="2085181"/>
            <a:ext cx="11562292" cy="65484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close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()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。关闭数据库连接，关闭之后再使用数据库连接将引发异常。</a:t>
            </a:r>
          </a:p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commit()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。提交数据库事物。</a:t>
            </a:r>
          </a:p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rollback()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。回滚数据库事物。</a:t>
            </a:r>
          </a:p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cursor()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。获得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Cursor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游标对象。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47183" y="551127"/>
            <a:ext cx="14775846" cy="117494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Connection</a:t>
            </a:r>
            <a:r>
              <a:rPr lang="zh-CN" altLang="en-US" dirty="0"/>
              <a:t>对象有一些重要的方法，这些方法如下：</a:t>
            </a:r>
          </a:p>
        </p:txBody>
      </p:sp>
    </p:spTree>
    <p:extLst>
      <p:ext uri="{BB962C8B-B14F-4D97-AF65-F5344CB8AC3E}">
        <p14:creationId xmlns:p14="http://schemas.microsoft.com/office/powerpoint/2010/main" val="13776687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10.1  函数声明…"/>
          <p:cNvSpPr txBox="1">
            <a:spLocks noGrp="1"/>
          </p:cNvSpPr>
          <p:nvPr>
            <p:ph type="body" idx="1"/>
          </p:nvPr>
        </p:nvSpPr>
        <p:spPr>
          <a:xfrm>
            <a:off x="2706687" y="2085181"/>
            <a:ext cx="11562292" cy="65484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游标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Cursor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对象有很多方法和属性，其中基本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SQL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操作方法如下：</a:t>
            </a:r>
          </a:p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execute(operation[, parameters])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。执行一条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SQL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语句，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operation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是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SQL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语句，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parameters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是为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SQL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提供的参数，可以是序列或字典类型。返回值是整数，表示执行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SQL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语句影响的行数。</a:t>
            </a:r>
          </a:p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executemany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(operation[,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seq_of_params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])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。执行批量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SQL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语句，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operation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是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SQL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语句，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seq_of_params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是为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SQL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提供的参数，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seq_of_params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是序列。返回值是整数，表示执行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SQL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语句影响的行数。</a:t>
            </a:r>
          </a:p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callproc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procname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[, parameters])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。执行存储过程，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procname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是存储过程名，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parameters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是为存储过程提供参数。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47183" y="551127"/>
            <a:ext cx="14775846" cy="1174949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15.3.2 </a:t>
            </a:r>
            <a:r>
              <a:rPr lang="en-US" altLang="zh-CN" dirty="0"/>
              <a:t>	</a:t>
            </a:r>
            <a:r>
              <a:rPr lang="zh-CN" altLang="en-US" dirty="0"/>
              <a:t>创建游标</a:t>
            </a:r>
          </a:p>
        </p:txBody>
      </p:sp>
    </p:spTree>
    <p:extLst>
      <p:ext uri="{BB962C8B-B14F-4D97-AF65-F5344CB8AC3E}">
        <p14:creationId xmlns:p14="http://schemas.microsoft.com/office/powerpoint/2010/main" val="11561304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10.1  函数声明…"/>
          <p:cNvSpPr txBox="1">
            <a:spLocks noGrp="1"/>
          </p:cNvSpPr>
          <p:nvPr>
            <p:ph type="body" idx="1"/>
          </p:nvPr>
        </p:nvSpPr>
        <p:spPr>
          <a:xfrm>
            <a:off x="2706687" y="2085181"/>
            <a:ext cx="11562292" cy="65484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fetchone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()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。从结果集中返回一条记录的序列，如果没有数据返回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None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</a:t>
            </a:r>
          </a:p>
          <a:p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fetchmany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([size=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cursor.arraysize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])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。从结果集返回小于等于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size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记录数序列，如果没有数据返回空序列，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size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默认情况下是整个游标的行数。</a:t>
            </a:r>
          </a:p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fetchall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()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。从结果集返回所有数据。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47183" y="551127"/>
            <a:ext cx="14775846" cy="1174949"/>
          </a:xfrm>
        </p:spPr>
        <p:txBody>
          <a:bodyPr>
            <a:normAutofit/>
          </a:bodyPr>
          <a:lstStyle/>
          <a:p>
            <a:r>
              <a:rPr lang="zh-CN" altLang="en-US" dirty="0"/>
              <a:t>相关提取方法如下：</a:t>
            </a:r>
          </a:p>
        </p:txBody>
      </p:sp>
    </p:spTree>
    <p:extLst>
      <p:ext uri="{BB962C8B-B14F-4D97-AF65-F5344CB8AC3E}">
        <p14:creationId xmlns:p14="http://schemas.microsoft.com/office/powerpoint/2010/main" val="36190900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10.2  返回特殊数据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15.4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案例：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参数列表语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15.4.1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en-US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PyMySQL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923" y="2960916"/>
            <a:ext cx="11178040" cy="458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699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10.1  函数声明…"/>
          <p:cNvSpPr txBox="1">
            <a:spLocks noGrp="1"/>
          </p:cNvSpPr>
          <p:nvPr>
            <p:ph type="body" idx="1"/>
          </p:nvPr>
        </p:nvSpPr>
        <p:spPr>
          <a:xfrm>
            <a:off x="2706687" y="2085181"/>
            <a:ext cx="11562292" cy="6548438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15.1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数据持久化技术概述</a:t>
            </a:r>
            <a:endParaRPr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15.2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MySQL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数据库管理系统</a:t>
            </a:r>
            <a:endParaRPr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r>
            <a:r>
              <a:rPr 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.3 </a:t>
            </a:r>
            <a:r>
              <a:rPr 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Python DB-API</a:t>
            </a:r>
            <a:endParaRPr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15.4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案例：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MySQL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数据库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r>
            <a:r>
              <a:rPr 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.5 </a:t>
            </a:r>
            <a:r>
              <a:rPr 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NoSQL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数据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存储</a:t>
            </a:r>
            <a:endParaRPr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7" name="课程内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课程内容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参数列表语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pip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716" y="2460171"/>
            <a:ext cx="8479759" cy="521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59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参数列表语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15.4.2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数据库编程一般过程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785" y="1726076"/>
            <a:ext cx="7599745" cy="812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768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参数列表语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15.4.3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数据查询操作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819" y="3918857"/>
            <a:ext cx="13190106" cy="237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327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10.2.1  无返回数据与Unit类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编写数据库脚本</a:t>
            </a:r>
            <a:r>
              <a:rPr lang="en-US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mydb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-schema-</a:t>
            </a:r>
            <a:r>
              <a:rPr lang="en-US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gbk.sql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文件内容如下：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//代码文件：chapter10/src/com/a51work6/section2/ch10.2.1.kt…"/>
          <p:cNvSpPr txBox="1"/>
          <p:nvPr/>
        </p:nvSpPr>
        <p:spPr>
          <a:xfrm>
            <a:off x="2267479" y="2481284"/>
            <a:ext cx="11721042" cy="5838564"/>
          </a:xfrm>
          <a:prstGeom prst="rect">
            <a:avLst/>
          </a:prstGeom>
          <a:solidFill>
            <a:srgbClr val="FFF995"/>
          </a:solidFill>
          <a:ln w="3175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0729" tIns="330729" rIns="330729" bIns="330729" anchor="ctr">
            <a:spAutoFit/>
          </a:bodyPr>
          <a:lstStyle/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/*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chapter17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mydb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-schema-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gbk.sql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*/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/*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创建数据库 *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DATABASE  IF NOT EXISTS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MyDB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MyDB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/*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用户表 *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TABLE IF NOT EXISTS user (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name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varchar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(20),     /*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用户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  */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	          /*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用户密码 *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PRIMARY KEY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));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/*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插入初始数据 *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INSERT INTO user VALUES('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Tom',1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INSERT INTO user VALUES('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Ben',2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10.2.1  无返回数据与Unit类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有条件查询实现代码如下：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//代码文件：chapter10/src/com/a51work6/section2/ch10.2.1.kt…"/>
          <p:cNvSpPr txBox="1"/>
          <p:nvPr/>
        </p:nvSpPr>
        <p:spPr>
          <a:xfrm>
            <a:off x="2267479" y="1707728"/>
            <a:ext cx="11721042" cy="7777556"/>
          </a:xfrm>
          <a:prstGeom prst="rect">
            <a:avLst/>
          </a:prstGeom>
          <a:solidFill>
            <a:srgbClr val="FFF995"/>
          </a:solidFill>
          <a:ln w="3175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0729" tIns="330729" rIns="330729" bIns="330729" anchor="ctr">
            <a:spAutoFit/>
          </a:bodyPr>
          <a:lstStyle/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coding=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utf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-8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代码文件：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chapter17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ch17.4.3-1.py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pymysql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1.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建立数据库连接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connection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pymysql.connect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(host='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localhost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user='root',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password='12345',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database='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MyDB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charset='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utf8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') ①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try: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# 2.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创建游标对象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connection.cursor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 as cursor: ②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# 3.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执行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操作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'select name,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from user where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&gt;%s' ③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#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cursor.execute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[0]) ④ #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cursor.execute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0)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'select name,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from user where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&gt;%(id)s' ⑤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cursor.execute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{'id': 0})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⑥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6640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10.2.1  无返回数据与Unit类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无条件查询实现代码如下：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//代码文件：chapter10/src/com/a51work6/section2/ch10.2.1.kt…"/>
          <p:cNvSpPr txBox="1"/>
          <p:nvPr/>
        </p:nvSpPr>
        <p:spPr>
          <a:xfrm>
            <a:off x="2267479" y="1546145"/>
            <a:ext cx="11721042" cy="8100722"/>
          </a:xfrm>
          <a:prstGeom prst="rect">
            <a:avLst/>
          </a:prstGeom>
          <a:solidFill>
            <a:srgbClr val="FFF995"/>
          </a:solidFill>
          <a:ln w="3175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0729" tIns="330729" rIns="330729" bIns="330729" anchor="ctr">
            <a:spAutoFit/>
          </a:bodyPr>
          <a:lstStyle/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coding=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utf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-8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代码文件：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chapter17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ch17.4.3-2.py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pymysql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1.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建立数据库连接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connection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pymysql.connect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(host='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localhost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user='root',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password='12345',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database='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MyDB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charset='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utf8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try: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# 2.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创建游标对象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connection.cursor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 as cursor: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# 3.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执行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操作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'select max(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from user'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cursor.execute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# 4.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提取结果集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row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cursor.fetchone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①</a:t>
            </a:r>
          </a:p>
          <a:p>
            <a:pPr lvl="3" indent="0" algn="l" defTabSz="476250">
              <a:tabLst>
                <a:tab pos="3429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4081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10.1  函数声明…"/>
          <p:cNvSpPr txBox="1">
            <a:spLocks noGrp="1"/>
          </p:cNvSpPr>
          <p:nvPr>
            <p:ph type="body" idx="1"/>
          </p:nvPr>
        </p:nvSpPr>
        <p:spPr>
          <a:xfrm>
            <a:off x="2706687" y="2085181"/>
            <a:ext cx="11562292" cy="65484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数据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插入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数据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更新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3.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数据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删除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47183" y="551127"/>
            <a:ext cx="14775846" cy="1174949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15.4.4 </a:t>
            </a:r>
            <a:r>
              <a:rPr lang="en-US" altLang="zh-CN" dirty="0"/>
              <a:t>	</a:t>
            </a:r>
            <a:r>
              <a:rPr lang="zh-CN" altLang="en-US" dirty="0"/>
              <a:t>数据修改操作</a:t>
            </a:r>
          </a:p>
        </p:txBody>
      </p:sp>
    </p:spTree>
    <p:extLst>
      <p:ext uri="{BB962C8B-B14F-4D97-AF65-F5344CB8AC3E}">
        <p14:creationId xmlns:p14="http://schemas.microsoft.com/office/powerpoint/2010/main" val="38104037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10.2  返回特殊数据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15.5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NoSQL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数据存储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68288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10.1  函数声明…"/>
          <p:cNvSpPr txBox="1">
            <a:spLocks noGrp="1"/>
          </p:cNvSpPr>
          <p:nvPr>
            <p:ph type="body" idx="1"/>
          </p:nvPr>
        </p:nvSpPr>
        <p:spPr>
          <a:xfrm>
            <a:off x="2706687" y="2085181"/>
            <a:ext cx="11562292" cy="65484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参数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file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是数据库文件名，包括路径；参数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flag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是文件打开方式，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flag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取值说明如下：</a:t>
            </a:r>
          </a:p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'r'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。以只读方式打开现有数据库，这是默认值。</a:t>
            </a:r>
          </a:p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'w'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。以读写方式打开现有数据库。</a:t>
            </a:r>
          </a:p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'c'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。以读写方式打开数据库，如果数据库不存在则创建。</a:t>
            </a:r>
          </a:p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'n'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。始终创建一个新的空数据库，打开方式为读写。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47183" y="551127"/>
            <a:ext cx="14775846" cy="1174949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15.5.1 </a:t>
            </a:r>
            <a:r>
              <a:rPr lang="en-US" altLang="zh-CN" dirty="0"/>
              <a:t>	</a:t>
            </a:r>
            <a:r>
              <a:rPr lang="en-US" altLang="zh-CN" dirty="0" err="1"/>
              <a:t>dbm</a:t>
            </a:r>
            <a:r>
              <a:rPr lang="zh-CN" altLang="en-US" dirty="0"/>
              <a:t>数据库的打开和关闭</a:t>
            </a:r>
          </a:p>
        </p:txBody>
      </p:sp>
    </p:spTree>
    <p:extLst>
      <p:ext uri="{BB962C8B-B14F-4D97-AF65-F5344CB8AC3E}">
        <p14:creationId xmlns:p14="http://schemas.microsoft.com/office/powerpoint/2010/main" val="24454640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10.1  函数声明…"/>
          <p:cNvSpPr txBox="1">
            <a:spLocks noGrp="1"/>
          </p:cNvSpPr>
          <p:nvPr>
            <p:ph type="body" idx="1"/>
          </p:nvPr>
        </p:nvSpPr>
        <p:spPr>
          <a:xfrm>
            <a:off x="2706687" y="2085181"/>
            <a:ext cx="11562292" cy="65484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dbm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数据存储相关语句如下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：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写入数据</a:t>
            </a:r>
          </a:p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．读取数据</a:t>
            </a:r>
          </a:p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删除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数据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查找数据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47183" y="551127"/>
            <a:ext cx="14775846" cy="1174949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15.5.2 </a:t>
            </a:r>
            <a:r>
              <a:rPr lang="en-US" altLang="zh-CN" dirty="0"/>
              <a:t>	</a:t>
            </a:r>
            <a:r>
              <a:rPr lang="en-US" altLang="zh-CN" dirty="0" err="1"/>
              <a:t>dbm</a:t>
            </a:r>
            <a:r>
              <a:rPr lang="zh-CN" altLang="en-US" dirty="0"/>
              <a:t>数据存储</a:t>
            </a:r>
          </a:p>
        </p:txBody>
      </p:sp>
    </p:spTree>
    <p:extLst>
      <p:ext uri="{BB962C8B-B14F-4D97-AF65-F5344CB8AC3E}">
        <p14:creationId xmlns:p14="http://schemas.microsoft.com/office/powerpoint/2010/main" val="2671637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10.1  函数声明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15.1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数据持久化技术概述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QQ20180624-0.png" descr="QQ20180624-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4384" y="5870986"/>
            <a:ext cx="2133568" cy="29014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QQ20180624-1.png" descr="QQ20180624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42268" y="5890941"/>
            <a:ext cx="2076248" cy="28615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QQ20180624-2.png" descr="QQ20180624-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12832" y="5890941"/>
            <a:ext cx="2112266" cy="28615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QQ20180624-3.png" descr="QQ20180624-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19414" y="5870986"/>
            <a:ext cx="2105598" cy="2901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logo.png" descr="log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142453" y="4697367"/>
            <a:ext cx="3447314" cy="1280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10.1  函数声明…"/>
          <p:cNvSpPr txBox="1">
            <a:spLocks noGrp="1"/>
          </p:cNvSpPr>
          <p:nvPr>
            <p:ph type="body" idx="1"/>
          </p:nvPr>
        </p:nvSpPr>
        <p:spPr>
          <a:xfrm>
            <a:off x="2706687" y="2085181"/>
            <a:ext cx="11562292" cy="6548438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	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文本文件</a:t>
            </a:r>
          </a:p>
          <a:p>
            <a:pPr marL="889000" lvl="2" indent="0">
              <a:buNone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通过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文件操作和管理技术将数据保存到文本文件中，然后进行读写操作，这些文件一般是结构化的文档，如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XML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、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JSON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和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CSV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等文件。结构化文档就是文件内部采取某种方式将数据组织起来。</a:t>
            </a:r>
          </a:p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	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数据库</a:t>
            </a:r>
          </a:p>
          <a:p>
            <a:pPr marL="889000" lvl="2" indent="0">
              <a:buNone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将数据保存数据库中是不错的选择，数据库的后面是一个数据库管理系统，它支持事务处理、并发访问、高级查询和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SQL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语言。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中将数据保存到数据库中技术很多，但主要分为两类：遵循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 DB-API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规范技术 和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ORM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技术。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 DB-API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规范通过在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中编写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SQL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语句访问数据库，这是本章介绍的重点；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ORM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技术是面向对象的，数据的访问通过对象实现的，程序员不需要使用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SQL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语句，对于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ORM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技术超出了本书的范围。</a:t>
            </a:r>
          </a:p>
        </p:txBody>
      </p:sp>
      <p:sp>
        <p:nvSpPr>
          <p:cNvPr id="157" name="课程内容"/>
          <p:cNvSpPr txBox="1">
            <a:spLocks noGrp="1"/>
          </p:cNvSpPr>
          <p:nvPr>
            <p:ph type="title"/>
          </p:nvPr>
        </p:nvSpPr>
        <p:spPr>
          <a:xfrm>
            <a:off x="747182" y="551127"/>
            <a:ext cx="12272131" cy="1174949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中数据持久化技术有很多：</a:t>
            </a:r>
          </a:p>
        </p:txBody>
      </p:sp>
    </p:spTree>
    <p:extLst>
      <p:ext uri="{BB962C8B-B14F-4D97-AF65-F5344CB8AC3E}">
        <p14:creationId xmlns:p14="http://schemas.microsoft.com/office/powerpoint/2010/main" val="3309226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10.1  函数声明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15.2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MySQL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数据库管理系统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23678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课程内容"/>
          <p:cNvSpPr txBox="1">
            <a:spLocks noGrp="1"/>
          </p:cNvSpPr>
          <p:nvPr>
            <p:ph type="title"/>
          </p:nvPr>
        </p:nvSpPr>
        <p:spPr>
          <a:xfrm>
            <a:off x="747182" y="551127"/>
            <a:ext cx="12272131" cy="1174949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15.2.1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数据库安装与配置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171" y="1726076"/>
            <a:ext cx="10820400" cy="799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5946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10.1  函数声明…"/>
          <p:cNvSpPr txBox="1">
            <a:spLocks noGrp="1"/>
          </p:cNvSpPr>
          <p:nvPr>
            <p:ph type="body" idx="1"/>
          </p:nvPr>
        </p:nvSpPr>
        <p:spPr>
          <a:xfrm>
            <a:off x="2706687" y="2085181"/>
            <a:ext cx="11562292" cy="65484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	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安装类型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选择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	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安装环境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检查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	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配置过程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2418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10.1  函数声明…"/>
          <p:cNvSpPr txBox="1">
            <a:spLocks noGrp="1"/>
          </p:cNvSpPr>
          <p:nvPr>
            <p:ph type="body" idx="1"/>
          </p:nvPr>
        </p:nvSpPr>
        <p:spPr>
          <a:xfrm>
            <a:off x="2706687" y="2085181"/>
            <a:ext cx="11562292" cy="65484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	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快速连接服务器方式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	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通用的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连接方式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15.2.2 </a:t>
            </a:r>
            <a:r>
              <a:rPr lang="en-US" altLang="zh-CN" dirty="0"/>
              <a:t>	</a:t>
            </a:r>
            <a:r>
              <a:rPr lang="zh-CN" altLang="en-US" dirty="0"/>
              <a:t>连接</a:t>
            </a:r>
            <a:r>
              <a:rPr lang="en-US" altLang="zh-CN" dirty="0"/>
              <a:t>MySQL</a:t>
            </a:r>
            <a:r>
              <a:rPr lang="zh-CN" altLang="en-US" dirty="0"/>
              <a:t>服务器</a:t>
            </a:r>
          </a:p>
        </p:txBody>
      </p:sp>
    </p:spTree>
    <p:extLst>
      <p:ext uri="{BB962C8B-B14F-4D97-AF65-F5344CB8AC3E}">
        <p14:creationId xmlns:p14="http://schemas.microsoft.com/office/powerpoint/2010/main" val="9676605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10.1  函数声明…"/>
          <p:cNvSpPr txBox="1">
            <a:spLocks noGrp="1"/>
          </p:cNvSpPr>
          <p:nvPr>
            <p:ph type="body" idx="1"/>
          </p:nvPr>
        </p:nvSpPr>
        <p:spPr>
          <a:xfrm>
            <a:off x="2706687" y="2085181"/>
            <a:ext cx="11562292" cy="65484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	help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	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退出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命令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	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数据库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管理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	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数据表管理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15.2.3 </a:t>
            </a:r>
            <a:r>
              <a:rPr lang="en-US" altLang="zh-CN" dirty="0"/>
              <a:t>	</a:t>
            </a:r>
            <a:r>
              <a:rPr lang="zh-CN" altLang="en-US" dirty="0"/>
              <a:t>常见的管理命令</a:t>
            </a:r>
          </a:p>
        </p:txBody>
      </p:sp>
    </p:spTree>
    <p:extLst>
      <p:ext uri="{BB962C8B-B14F-4D97-AF65-F5344CB8AC3E}">
        <p14:creationId xmlns:p14="http://schemas.microsoft.com/office/powerpoint/2010/main" val="7974383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2916" tIns="52916" rIns="52916" bIns="52916" numCol="1" spcCol="38100" rtlCol="0" anchor="ctr">
        <a:spAutoFit/>
      </a:bodyPr>
      <a:lstStyle>
        <a:defPPr marL="0" marR="0" indent="0" algn="ctr" defTabSz="60854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2916" tIns="52916" rIns="52916" bIns="52916" numCol="1" spcCol="38100" rtlCol="0" anchor="ctr">
        <a:spAutoFit/>
      </a:bodyPr>
      <a:lstStyle>
        <a:defPPr marL="0" marR="0" indent="0" algn="ctr" defTabSz="60854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2916" tIns="52916" rIns="52916" bIns="52916" numCol="1" spcCol="38100" rtlCol="0" anchor="ctr">
        <a:spAutoFit/>
      </a:bodyPr>
      <a:lstStyle>
        <a:defPPr marL="0" marR="0" indent="0" algn="ctr" defTabSz="60854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2916" tIns="52916" rIns="52916" bIns="52916" numCol="1" spcCol="38100" rtlCol="0" anchor="ctr">
        <a:spAutoFit/>
      </a:bodyPr>
      <a:lstStyle>
        <a:defPPr marL="0" marR="0" indent="0" algn="ctr" defTabSz="60854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455</Words>
  <Application>Microsoft Macintosh PowerPoint</Application>
  <PresentationFormat>自定义</PresentationFormat>
  <Paragraphs>146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1" baseType="lpstr">
      <vt:lpstr>Avenir Roman</vt:lpstr>
      <vt:lpstr>Gill Sans</vt:lpstr>
      <vt:lpstr>Helvetica</vt:lpstr>
      <vt:lpstr>Helvetica Light</vt:lpstr>
      <vt:lpstr>Lantinghei SC Heavy</vt:lpstr>
      <vt:lpstr>Menlo</vt:lpstr>
      <vt:lpstr>Microsoft YaHei UI</vt:lpstr>
      <vt:lpstr>冬青黑体简体中文 W3</vt:lpstr>
      <vt:lpstr>微软雅黑</vt:lpstr>
      <vt:lpstr>Arial</vt:lpstr>
      <vt:lpstr>White</vt:lpstr>
      <vt:lpstr>第15章 数据库编程</vt:lpstr>
      <vt:lpstr>课程内容</vt:lpstr>
      <vt:lpstr>15.1  数据持久化技术概述</vt:lpstr>
      <vt:lpstr>Python中数据持久化技术有很多：</vt:lpstr>
      <vt:lpstr>15.2  MySQL数据库管理系统</vt:lpstr>
      <vt:lpstr>15.2.1  数据库安装与配置</vt:lpstr>
      <vt:lpstr>PowerPoint 演示文稿</vt:lpstr>
      <vt:lpstr>15.2.2  连接MySQL服务器</vt:lpstr>
      <vt:lpstr>15.2.3  常见的管理命令</vt:lpstr>
      <vt:lpstr>15.3  Python DB-API</vt:lpstr>
      <vt:lpstr> Python DB-API规范涉及到三种不同的角色</vt:lpstr>
      <vt:lpstr>PowerPoint 演示文稿</vt:lpstr>
      <vt:lpstr>15.3.1  建立数据连接 </vt:lpstr>
      <vt:lpstr>pymysql.connect()函数中常用的连接参数有：</vt:lpstr>
      <vt:lpstr>Connection对象有一些重要的方法，这些方法如下：</vt:lpstr>
      <vt:lpstr>15.3.2  创建游标</vt:lpstr>
      <vt:lpstr>相关提取方法如下：</vt:lpstr>
      <vt:lpstr>15.4  案例：MySQL数据库</vt:lpstr>
      <vt:lpstr>15.4.1  安装PyMySQL模块</vt:lpstr>
      <vt:lpstr>安装pip</vt:lpstr>
      <vt:lpstr>15.4.2  数据库编程一般过程</vt:lpstr>
      <vt:lpstr>15.4.3  数据查询操作</vt:lpstr>
      <vt:lpstr>编写数据库脚本mydb-mysql-schema-gbk.sql文件内容如下：</vt:lpstr>
      <vt:lpstr>1. 有条件查询实现代码如下：</vt:lpstr>
      <vt:lpstr>2. 无条件查询实现代码如下：</vt:lpstr>
      <vt:lpstr>15.4.4  数据修改操作</vt:lpstr>
      <vt:lpstr>15.5  NoSQL数据存储</vt:lpstr>
      <vt:lpstr>15.5.1  dbm数据库的打开和关闭</vt:lpstr>
      <vt:lpstr>15.5.2  dbm数据存储</vt:lpstr>
      <vt:lpstr>PowerPoint 演示文稿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第10章 函数</dc:title>
  <cp:lastModifiedBy>Microsoft Office 用户</cp:lastModifiedBy>
  <cp:revision>48</cp:revision>
  <dcterms:modified xsi:type="dcterms:W3CDTF">2019-07-30T03:44:43Z</dcterms:modified>
</cp:coreProperties>
</file>